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7" r:id="rId1"/>
  </p:sldMasterIdLst>
  <p:notesMasterIdLst>
    <p:notesMasterId r:id="rId15"/>
  </p:notesMasterIdLst>
  <p:sldIdLst>
    <p:sldId id="694" r:id="rId2"/>
    <p:sldId id="744" r:id="rId3"/>
    <p:sldId id="723" r:id="rId4"/>
    <p:sldId id="724" r:id="rId5"/>
    <p:sldId id="740" r:id="rId6"/>
    <p:sldId id="731" r:id="rId7"/>
    <p:sldId id="732" r:id="rId8"/>
    <p:sldId id="739" r:id="rId9"/>
    <p:sldId id="728" r:id="rId10"/>
    <p:sldId id="733" r:id="rId11"/>
    <p:sldId id="738" r:id="rId12"/>
    <p:sldId id="734" r:id="rId13"/>
    <p:sldId id="702" r:id="rId14"/>
  </p:sldIdLst>
  <p:sldSz cx="9144000" cy="6858000" type="screen4x3"/>
  <p:notesSz cx="7010400" cy="92964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2" pos="14830" userDrawn="1">
          <p15:clr>
            <a:srgbClr val="A4A3A4"/>
          </p15:clr>
        </p15:guide>
        <p15:guide id="3" pos="526" userDrawn="1">
          <p15:clr>
            <a:srgbClr val="A4A3A4"/>
          </p15:clr>
        </p15:guide>
        <p15:guide id="5" orient="horz" pos="528" userDrawn="1">
          <p15:clr>
            <a:srgbClr val="A4A3A4"/>
          </p15:clr>
        </p15:guide>
        <p15:guide id="41" pos="7678" userDrawn="1">
          <p15:clr>
            <a:srgbClr val="A4A3A4"/>
          </p15:clr>
        </p15:guide>
        <p15:guide id="46" orient="horz" pos="4320" userDrawn="1">
          <p15:clr>
            <a:srgbClr val="A4A3A4"/>
          </p15:clr>
        </p15:guide>
        <p15:guide id="47" orient="horz" pos="4056">
          <p15:clr>
            <a:srgbClr val="A4A3A4"/>
          </p15:clr>
        </p15:guide>
        <p15:guide id="48" orient="horz" pos="264">
          <p15:clr>
            <a:srgbClr val="A4A3A4"/>
          </p15:clr>
        </p15:guide>
        <p15:guide id="49" orient="horz" pos="2160">
          <p15:clr>
            <a:srgbClr val="A4A3A4"/>
          </p15:clr>
        </p15:guide>
        <p15:guide id="50" pos="5563">
          <p15:clr>
            <a:srgbClr val="A4A3A4"/>
          </p15:clr>
        </p15:guide>
        <p15:guide id="51" pos="197">
          <p15:clr>
            <a:srgbClr val="A4A3A4"/>
          </p15:clr>
        </p15:guide>
        <p15:guide id="5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D"/>
    <a:srgbClr val="008000"/>
    <a:srgbClr val="0E80C9"/>
    <a:srgbClr val="945B52"/>
    <a:srgbClr val="F1CB16"/>
    <a:srgbClr val="54AEC9"/>
    <a:srgbClr val="06919A"/>
    <a:srgbClr val="242C35"/>
    <a:srgbClr val="B8B8B8"/>
    <a:srgbClr val="566A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1839" autoAdjust="0"/>
  </p:normalViewPr>
  <p:slideViewPr>
    <p:cSldViewPr snapToGrid="0" snapToObjects="1">
      <p:cViewPr varScale="1">
        <p:scale>
          <a:sx n="102" d="100"/>
          <a:sy n="102" d="100"/>
        </p:scale>
        <p:origin x="1734" y="96"/>
      </p:cViewPr>
      <p:guideLst>
        <p:guide orient="horz" pos="8112"/>
        <p:guide pos="14830"/>
        <p:guide pos="526"/>
        <p:guide orient="horz" pos="528"/>
        <p:guide pos="7678"/>
        <p:guide orient="horz" pos="4320"/>
        <p:guide orient="horz" pos="4056"/>
        <p:guide orient="horz" pos="264"/>
        <p:guide orient="horz" pos="2160"/>
        <p:guide pos="5563"/>
        <p:guide pos="19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0"/>
    </p:cViewPr>
  </p:sorterViewPr>
  <p:notesViewPr>
    <p:cSldViewPr snapToGrid="0" snapToObjects="1" showGuides="1">
      <p:cViewPr varScale="1">
        <p:scale>
          <a:sx n="78" d="100"/>
          <a:sy n="78" d="100"/>
        </p:scale>
        <p:origin x="-25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Lato Regular"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Lato Regular" charset="0"/>
              </a:defRPr>
            </a:lvl1pPr>
          </a:lstStyle>
          <a:p>
            <a:fld id="{EFC10EE1-B198-C942-8235-326C972CBB30}" type="datetimeFigureOut">
              <a:rPr lang="en-US" smtClean="0"/>
              <a:pPr/>
              <a:t>1/17/2024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Lato Regular"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Lato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b="0" i="0" kern="1200">
        <a:solidFill>
          <a:schemeClr val="tx1"/>
        </a:solidFill>
        <a:latin typeface="Lato Regular" charset="0"/>
        <a:ea typeface="+mn-ea"/>
        <a:cs typeface="+mn-cs"/>
      </a:defRPr>
    </a:lvl1pPr>
    <a:lvl2pPr marL="383971" algn="l" defTabSz="383971" rtl="0" eaLnBrk="1" latinLnBrk="0" hangingPunct="1">
      <a:defRPr sz="1000" b="0" i="0" kern="1200">
        <a:solidFill>
          <a:schemeClr val="tx1"/>
        </a:solidFill>
        <a:latin typeface="Lato Regular" charset="0"/>
        <a:ea typeface="+mn-ea"/>
        <a:cs typeface="+mn-cs"/>
      </a:defRPr>
    </a:lvl2pPr>
    <a:lvl3pPr marL="767942" algn="l" defTabSz="383971" rtl="0" eaLnBrk="1" latinLnBrk="0" hangingPunct="1">
      <a:defRPr sz="1000" b="0" i="0" kern="1200">
        <a:solidFill>
          <a:schemeClr val="tx1"/>
        </a:solidFill>
        <a:latin typeface="Lato Regular" charset="0"/>
        <a:ea typeface="+mn-ea"/>
        <a:cs typeface="+mn-cs"/>
      </a:defRPr>
    </a:lvl3pPr>
    <a:lvl4pPr marL="1151913" algn="l" defTabSz="383971" rtl="0" eaLnBrk="1" latinLnBrk="0" hangingPunct="1">
      <a:defRPr sz="1000" b="0" i="0" kern="1200">
        <a:solidFill>
          <a:schemeClr val="tx1"/>
        </a:solidFill>
        <a:latin typeface="Lato Regular" charset="0"/>
        <a:ea typeface="+mn-ea"/>
        <a:cs typeface="+mn-cs"/>
      </a:defRPr>
    </a:lvl4pPr>
    <a:lvl5pPr marL="1535885" algn="l" defTabSz="383971" rtl="0" eaLnBrk="1" latinLnBrk="0" hangingPunct="1">
      <a:defRPr sz="1000" b="0" i="0" kern="1200">
        <a:solidFill>
          <a:schemeClr val="tx1"/>
        </a:solidFill>
        <a:latin typeface="Lato Regular"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13313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32587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27569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97861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41280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61958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68068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effectLst/>
                <a:latin typeface="calibri" panose="020F0502020204030204" pitchFamily="34" charset="0"/>
              </a:rPr>
              <a:t>Sec. 804. [42 U.S.C. 3604] Discrimination in sale or rental of housing and other prohibited practices As made applicable by section 803 of this title and except as exempted by sections 803(b) and 807 of this title, it shall be unlawful—</a:t>
            </a:r>
            <a:endParaRPr lang="en-US" dirty="0">
              <a:effectLst/>
            </a:endParaRPr>
          </a:p>
          <a:p>
            <a:pPr rtl="0"/>
            <a:r>
              <a:rPr lang="en-US" sz="1800" dirty="0">
                <a:effectLst/>
                <a:latin typeface="calibri" panose="020F0502020204030204" pitchFamily="34" charset="0"/>
              </a:rPr>
              <a:t>(a) To refuse to sell or rent after the making of a bona fide offer, or to refuse to negotiate for the sale or rental of, or otherwise make unavailable or deny, a dwelling to any person because of race, color, religion, sex, familial status, or national origin. 4 </a:t>
            </a:r>
            <a:endParaRPr lang="en-US" dirty="0">
              <a:effectLst/>
            </a:endParaRPr>
          </a:p>
          <a:p>
            <a:pPr rtl="0"/>
            <a:r>
              <a:rPr lang="en-US" sz="1800" dirty="0">
                <a:effectLst/>
                <a:latin typeface="calibri" panose="020F0502020204030204" pitchFamily="34" charset="0"/>
              </a:rPr>
              <a:t>(b) To discriminate against any person in the terms, conditions, or privileges of sale or rental of a dwelling, or in the provision of services or facilities in connection therewith, because of race, color, religion, sex, familial status, or national origin.</a:t>
            </a:r>
            <a:endParaRPr lang="en-US" dirty="0">
              <a:effectLst/>
            </a:endParaRPr>
          </a:p>
          <a:p>
            <a:pPr rtl="0"/>
            <a:r>
              <a:rPr lang="en-US" sz="1800" dirty="0">
                <a:effectLst/>
                <a:latin typeface="calibri" panose="020F0502020204030204" pitchFamily="34" charset="0"/>
              </a:rPr>
              <a:t>(f) (1) To discriminate in the sale or rental, or to otherwise make unavailable or deny, a dwelling to any buyer or renter because of a handicap of-- (A) that buyer or renter, (B) a person residing in or intending to reside in that dwelling after it is so sold, rented, or made available; or (C) any person associated with that buyer or renter. </a:t>
            </a:r>
            <a:endParaRPr lang="en-US" dirty="0">
              <a:effectLst/>
            </a:endParaRPr>
          </a:p>
          <a:p>
            <a:pPr rtl="0"/>
            <a:r>
              <a:rPr lang="en-US" sz="1800" dirty="0">
                <a:effectLst/>
                <a:latin typeface="calibri" panose="020F0502020204030204" pitchFamily="34" charset="0"/>
              </a:rPr>
              <a:t>(2) To discriminate against any person in the terms, conditions, or privileges of sale or rental of a dwelling, or in the provision of services or facilities in connection with such dwelling, because of a handicap of-- (A) that person; or (B) a person residing in or intending to reside in that dwelling after it is so sold, rented, or made available; or (C) any person associated with that person.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69428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30525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01043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31369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71703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91442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6504374" y="1633187"/>
            <a:ext cx="1511787" cy="3571954"/>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313216" y="2898496"/>
            <a:ext cx="8517568" cy="3200400"/>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9144000" cy="6858000"/>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6019980" y="2285354"/>
            <a:ext cx="1343514" cy="3174369"/>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5765321" y="2229369"/>
            <a:ext cx="1881096" cy="3328970"/>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5240513" y="2542338"/>
            <a:ext cx="2890124" cy="2423183"/>
          </a:xfrm>
          <a:prstGeom prst="rect">
            <a:avLst/>
          </a:prstGeom>
          <a:solidFill>
            <a:schemeClr val="bg1">
              <a:lumMod val="95000"/>
            </a:schemeClr>
          </a:solidFill>
        </p:spPr>
        <p:txBody>
          <a:bodyPr>
            <a:normAutofit/>
          </a:bodyPr>
          <a:lstStyle>
            <a:lvl1pPr>
              <a:defRPr sz="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38405" tIns="19202" rIns="38405" bIns="1920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38405" tIns="19202" rIns="38405" bIns="192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38405" tIns="19202" rIns="38405" bIns="19202" rtlCol="0" anchor="ctr"/>
          <a:lstStyle>
            <a:lvl1pPr algn="l">
              <a:defRPr sz="1000">
                <a:solidFill>
                  <a:schemeClr val="tx1">
                    <a:tint val="75000"/>
                  </a:schemeClr>
                </a:solidFill>
              </a:defRPr>
            </a:lvl1pPr>
          </a:lstStyle>
          <a:p>
            <a:fld id="{A0C21A69-CE6F-2440-BAE4-5A4B3040CF2A}" type="datetimeFigureOut">
              <a:rPr lang="en-US" smtClean="0"/>
              <a:t>1/17/2024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38405" tIns="19202" rIns="38405" bIns="19202"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38405" tIns="19202" rIns="38405" bIns="19202" rtlCol="0" anchor="ctr"/>
          <a:lstStyle>
            <a:lvl1pPr algn="r">
              <a:defRPr sz="1000">
                <a:solidFill>
                  <a:schemeClr val="tx1">
                    <a:tint val="75000"/>
                  </a:schemeClr>
                </a:solidFill>
              </a:defRPr>
            </a:lvl1pPr>
          </a:lstStyle>
          <a:p>
            <a:fld id="{EBE3AD81-3AD4-9C46-856E-C08CF1183C60}" type="slidenum">
              <a:rPr lang="en-US" smtClean="0"/>
              <a:t>‹#›</a:t>
            </a:fld>
            <a:endParaRPr lang="en-US"/>
          </a:p>
        </p:txBody>
      </p:sp>
    </p:spTree>
    <p:extLst>
      <p:ext uri="{BB962C8B-B14F-4D97-AF65-F5344CB8AC3E}">
        <p14:creationId xmlns:p14="http://schemas.microsoft.com/office/powerpoint/2010/main" val="192818930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Lst>
  <p:hf hdr="0" ftr="0" dt="0"/>
  <p:txStyles>
    <p:titleStyle>
      <a:lvl1pPr algn="l" defTabSz="767904" rtl="0" eaLnBrk="1" latinLnBrk="0" hangingPunct="1">
        <a:lnSpc>
          <a:spcPct val="90000"/>
        </a:lnSpc>
        <a:spcBef>
          <a:spcPct val="0"/>
        </a:spcBef>
        <a:buNone/>
        <a:defRPr sz="2500" b="0" i="0" kern="1200">
          <a:solidFill>
            <a:schemeClr val="tx1"/>
          </a:solidFill>
          <a:latin typeface="Lato Regular" charset="0"/>
          <a:ea typeface="Lato Regular" charset="0"/>
          <a:cs typeface="Lato Regular" charset="0"/>
        </a:defRPr>
      </a:lvl1pPr>
    </p:titleStyle>
    <p:bodyStyle>
      <a:lvl1pPr marL="0" indent="0" algn="l" defTabSz="767904" rtl="0" eaLnBrk="1" latinLnBrk="0" hangingPunct="1">
        <a:lnSpc>
          <a:spcPct val="90000"/>
        </a:lnSpc>
        <a:spcBef>
          <a:spcPts val="840"/>
        </a:spcBef>
        <a:buFont typeface="Arial" panose="020B0604020202020204" pitchFamily="34" charset="0"/>
        <a:buNone/>
        <a:defRPr sz="1700" b="0" i="0" kern="1200">
          <a:solidFill>
            <a:schemeClr val="tx1"/>
          </a:solidFill>
          <a:latin typeface="Lato Regular" charset="0"/>
          <a:ea typeface="Lato Regular" charset="0"/>
          <a:cs typeface="Lato Regular" charset="0"/>
        </a:defRPr>
      </a:lvl1pPr>
      <a:lvl2pPr marL="383952" indent="0" algn="l" defTabSz="767904" rtl="0" eaLnBrk="1" latinLnBrk="0" hangingPunct="1">
        <a:lnSpc>
          <a:spcPct val="90000"/>
        </a:lnSpc>
        <a:spcBef>
          <a:spcPts val="420"/>
        </a:spcBef>
        <a:buFont typeface="Arial" panose="020B0604020202020204" pitchFamily="34" charset="0"/>
        <a:buNone/>
        <a:defRPr sz="1300" b="0" i="0" kern="1200">
          <a:solidFill>
            <a:schemeClr val="tx1"/>
          </a:solidFill>
          <a:latin typeface="Lato Regular" charset="0"/>
          <a:ea typeface="Lato Regular" charset="0"/>
          <a:cs typeface="Lato Regular" charset="0"/>
        </a:defRPr>
      </a:lvl2pPr>
      <a:lvl3pPr marL="767904" indent="0" algn="l" defTabSz="767904" rtl="0" eaLnBrk="1" latinLnBrk="0" hangingPunct="1">
        <a:lnSpc>
          <a:spcPct val="90000"/>
        </a:lnSpc>
        <a:spcBef>
          <a:spcPts val="420"/>
        </a:spcBef>
        <a:buFont typeface="Arial" panose="020B0604020202020204" pitchFamily="34" charset="0"/>
        <a:buNone/>
        <a:defRPr sz="1000" b="0" i="0" kern="1200">
          <a:solidFill>
            <a:schemeClr val="tx1"/>
          </a:solidFill>
          <a:latin typeface="Lato Regular" charset="0"/>
          <a:ea typeface="Lato Regular" charset="0"/>
          <a:cs typeface="Lato Regular" charset="0"/>
        </a:defRPr>
      </a:lvl3pPr>
      <a:lvl4pPr marL="1151856" indent="0" algn="l" defTabSz="767904" rtl="0" eaLnBrk="1" latinLnBrk="0" hangingPunct="1">
        <a:lnSpc>
          <a:spcPct val="90000"/>
        </a:lnSpc>
        <a:spcBef>
          <a:spcPts val="420"/>
        </a:spcBef>
        <a:buFont typeface="Arial" panose="020B0604020202020204" pitchFamily="34" charset="0"/>
        <a:buNone/>
        <a:defRPr sz="800" b="0" i="0" kern="1200">
          <a:solidFill>
            <a:schemeClr val="tx1"/>
          </a:solidFill>
          <a:latin typeface="Lato Regular" charset="0"/>
          <a:ea typeface="Lato Regular" charset="0"/>
          <a:cs typeface="Lato Regular" charset="0"/>
        </a:defRPr>
      </a:lvl4pPr>
      <a:lvl5pPr marL="1535808" indent="0" algn="l" defTabSz="767904" rtl="0" eaLnBrk="1" latinLnBrk="0" hangingPunct="1">
        <a:lnSpc>
          <a:spcPct val="90000"/>
        </a:lnSpc>
        <a:spcBef>
          <a:spcPts val="420"/>
        </a:spcBef>
        <a:buFont typeface="Arial" panose="020B0604020202020204" pitchFamily="34" charset="0"/>
        <a:buNone/>
        <a:defRPr sz="800" b="0" i="0" kern="1200">
          <a:solidFill>
            <a:schemeClr val="tx1"/>
          </a:solidFill>
          <a:latin typeface="Lato Regular" charset="0"/>
          <a:ea typeface="Lato Regular" charset="0"/>
          <a:cs typeface="Lato Regular" charset="0"/>
        </a:defRPr>
      </a:lvl5pPr>
      <a:lvl6pPr marL="2111736"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688"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640"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592" indent="-191976" algn="l" defTabSz="76790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904" rtl="0" eaLnBrk="1" latinLnBrk="0" hangingPunct="1">
        <a:defRPr sz="1500" kern="1200">
          <a:solidFill>
            <a:schemeClr val="tx1"/>
          </a:solidFill>
          <a:latin typeface="+mn-lt"/>
          <a:ea typeface="+mn-ea"/>
          <a:cs typeface="+mn-cs"/>
        </a:defRPr>
      </a:lvl1pPr>
      <a:lvl2pPr marL="383952" algn="l" defTabSz="767904" rtl="0" eaLnBrk="1" latinLnBrk="0" hangingPunct="1">
        <a:defRPr sz="1500" kern="1200">
          <a:solidFill>
            <a:schemeClr val="tx1"/>
          </a:solidFill>
          <a:latin typeface="+mn-lt"/>
          <a:ea typeface="+mn-ea"/>
          <a:cs typeface="+mn-cs"/>
        </a:defRPr>
      </a:lvl2pPr>
      <a:lvl3pPr marL="767904" algn="l" defTabSz="767904" rtl="0" eaLnBrk="1" latinLnBrk="0" hangingPunct="1">
        <a:defRPr sz="1500" kern="1200">
          <a:solidFill>
            <a:schemeClr val="tx1"/>
          </a:solidFill>
          <a:latin typeface="+mn-lt"/>
          <a:ea typeface="+mn-ea"/>
          <a:cs typeface="+mn-cs"/>
        </a:defRPr>
      </a:lvl3pPr>
      <a:lvl4pPr marL="1151856" algn="l" defTabSz="767904" rtl="0" eaLnBrk="1" latinLnBrk="0" hangingPunct="1">
        <a:defRPr sz="1500" kern="1200">
          <a:solidFill>
            <a:schemeClr val="tx1"/>
          </a:solidFill>
          <a:latin typeface="+mn-lt"/>
          <a:ea typeface="+mn-ea"/>
          <a:cs typeface="+mn-cs"/>
        </a:defRPr>
      </a:lvl4pPr>
      <a:lvl5pPr marL="1535808" algn="l" defTabSz="767904" rtl="0" eaLnBrk="1" latinLnBrk="0" hangingPunct="1">
        <a:defRPr sz="1500" kern="1200">
          <a:solidFill>
            <a:schemeClr val="tx1"/>
          </a:solidFill>
          <a:latin typeface="+mn-lt"/>
          <a:ea typeface="+mn-ea"/>
          <a:cs typeface="+mn-cs"/>
        </a:defRPr>
      </a:lvl5pPr>
      <a:lvl6pPr marL="1919760" algn="l" defTabSz="767904" rtl="0" eaLnBrk="1" latinLnBrk="0" hangingPunct="1">
        <a:defRPr sz="1500" kern="1200">
          <a:solidFill>
            <a:schemeClr val="tx1"/>
          </a:solidFill>
          <a:latin typeface="+mn-lt"/>
          <a:ea typeface="+mn-ea"/>
          <a:cs typeface="+mn-cs"/>
        </a:defRPr>
      </a:lvl6pPr>
      <a:lvl7pPr marL="2303712" algn="l" defTabSz="767904" rtl="0" eaLnBrk="1" latinLnBrk="0" hangingPunct="1">
        <a:defRPr sz="1500" kern="1200">
          <a:solidFill>
            <a:schemeClr val="tx1"/>
          </a:solidFill>
          <a:latin typeface="+mn-lt"/>
          <a:ea typeface="+mn-ea"/>
          <a:cs typeface="+mn-cs"/>
        </a:defRPr>
      </a:lvl7pPr>
      <a:lvl8pPr marL="2687664" algn="l" defTabSz="767904" rtl="0" eaLnBrk="1" latinLnBrk="0" hangingPunct="1">
        <a:defRPr sz="1500" kern="1200">
          <a:solidFill>
            <a:schemeClr val="tx1"/>
          </a:solidFill>
          <a:latin typeface="+mn-lt"/>
          <a:ea typeface="+mn-ea"/>
          <a:cs typeface="+mn-cs"/>
        </a:defRPr>
      </a:lvl8pPr>
      <a:lvl9pPr marL="3071616" algn="l" defTabSz="76790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4233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5" name="Rectangle 4"/>
          <p:cNvSpPr/>
          <p:nvPr/>
        </p:nvSpPr>
        <p:spPr>
          <a:xfrm>
            <a:off x="0" y="4307306"/>
            <a:ext cx="9144000" cy="2550695"/>
          </a:xfrm>
          <a:prstGeom prst="rect">
            <a:avLst/>
          </a:prstGeom>
          <a:solidFill>
            <a:srgbClr val="2C318D"/>
          </a:solidFill>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Rectangle 12"/>
          <p:cNvSpPr/>
          <p:nvPr/>
        </p:nvSpPr>
        <p:spPr>
          <a:xfrm>
            <a:off x="-2" y="4305348"/>
            <a:ext cx="9144002" cy="611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7158" y="42333"/>
            <a:ext cx="1764793" cy="1634821"/>
          </a:xfrm>
          <a:prstGeom prst="rect">
            <a:avLst/>
          </a:prstGeom>
        </p:spPr>
      </p:pic>
      <p:pic>
        <p:nvPicPr>
          <p:cNvPr id="6" name="Picture 5">
            <a:extLst>
              <a:ext uri="{FF2B5EF4-FFF2-40B4-BE49-F238E27FC236}">
                <a16:creationId xmlns:a16="http://schemas.microsoft.com/office/drawing/2014/main" id="{DA6F586A-A003-4260-8C50-4E36359DE9BF}"/>
              </a:ext>
            </a:extLst>
          </p:cNvPr>
          <p:cNvPicPr/>
          <p:nvPr/>
        </p:nvPicPr>
        <p:blipFill rotWithShape="1">
          <a:blip r:embed="rId4"/>
          <a:srcRect t="38835"/>
          <a:stretch/>
        </p:blipFill>
        <p:spPr>
          <a:xfrm>
            <a:off x="1901951" y="252384"/>
            <a:ext cx="7104887" cy="3706968"/>
          </a:xfrm>
          <a:prstGeom prst="rect">
            <a:avLst/>
          </a:prstGeom>
        </p:spPr>
      </p:pic>
      <p:sp>
        <p:nvSpPr>
          <p:cNvPr id="9" name="TextBox 8">
            <a:extLst>
              <a:ext uri="{FF2B5EF4-FFF2-40B4-BE49-F238E27FC236}">
                <a16:creationId xmlns:a16="http://schemas.microsoft.com/office/drawing/2014/main" id="{F25EEF56-8266-40AE-AF8D-4424EBFF6B9C}"/>
              </a:ext>
            </a:extLst>
          </p:cNvPr>
          <p:cNvSpPr txBox="1"/>
          <p:nvPr/>
        </p:nvSpPr>
        <p:spPr>
          <a:xfrm>
            <a:off x="484437" y="4801675"/>
            <a:ext cx="8175122" cy="1938992"/>
          </a:xfrm>
          <a:prstGeom prst="rect">
            <a:avLst/>
          </a:prstGeom>
          <a:noFill/>
        </p:spPr>
        <p:txBody>
          <a:bodyPr wrap="square" rtlCol="0">
            <a:spAutoFit/>
          </a:bodyPr>
          <a:lstStyle/>
          <a:p>
            <a:pPr algn="ctr"/>
            <a:r>
              <a:rPr lang="en-US" sz="4200" dirty="0">
                <a:ln>
                  <a:solidFill>
                    <a:schemeClr val="bg1"/>
                  </a:solidFill>
                </a:ln>
                <a:solidFill>
                  <a:schemeClr val="accent2"/>
                </a:solidFill>
                <a:latin typeface="Playfair Display" charset="0"/>
                <a:ea typeface="Playfair Display" charset="0"/>
                <a:cs typeface="Playfair Display" charset="0"/>
              </a:rPr>
              <a:t>The Fair Housing Act</a:t>
            </a:r>
          </a:p>
          <a:p>
            <a:pPr algn="ctr"/>
            <a:r>
              <a:rPr lang="en-US" sz="3600" dirty="0">
                <a:ln>
                  <a:solidFill>
                    <a:schemeClr val="bg1"/>
                  </a:solidFill>
                </a:ln>
                <a:solidFill>
                  <a:schemeClr val="accent2"/>
                </a:solidFill>
                <a:latin typeface="Playfair Display" charset="0"/>
                <a:ea typeface="Playfair Display" charset="0"/>
                <a:cs typeface="Playfair Display" charset="0"/>
              </a:rPr>
              <a:t>Constructing Access to Community</a:t>
            </a:r>
          </a:p>
          <a:p>
            <a:endParaRPr lang="en-US" sz="4200" dirty="0">
              <a:ln>
                <a:solidFill>
                  <a:schemeClr val="bg1"/>
                </a:solidFill>
              </a:ln>
              <a:solidFill>
                <a:schemeClr val="accent2"/>
              </a:solidFill>
              <a:latin typeface="Playfair Display" charset="0"/>
              <a:ea typeface="Playfair Display" charset="0"/>
              <a:cs typeface="Playfair Display" charset="0"/>
            </a:endParaRPr>
          </a:p>
        </p:txBody>
      </p:sp>
    </p:spTree>
    <p:extLst>
      <p:ext uri="{BB962C8B-B14F-4D97-AF65-F5344CB8AC3E}">
        <p14:creationId xmlns:p14="http://schemas.microsoft.com/office/powerpoint/2010/main" val="111128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8612"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57826" y="0"/>
            <a:ext cx="77499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879533" y="386589"/>
            <a:ext cx="6069939" cy="469666"/>
          </a:xfrm>
          <a:prstGeom prst="rect">
            <a:avLst/>
          </a:prstGeom>
          <a:noFill/>
        </p:spPr>
        <p:txBody>
          <a:bodyPr wrap="square" lIns="38405" tIns="19202" rIns="38405" bIns="19202" rtlCol="0">
            <a:spAutoFit/>
          </a:bodyPr>
          <a:lstStyle/>
          <a:p>
            <a:r>
              <a:rPr lang="en-US" sz="2800" dirty="0">
                <a:solidFill>
                  <a:schemeClr val="accent2"/>
                </a:solidFill>
                <a:ea typeface="Playfair Display" charset="0"/>
                <a:cs typeface="Playfair Display" charset="0"/>
              </a:rPr>
              <a:t>Equitable Access</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339047" y="1366463"/>
            <a:ext cx="7060820" cy="2677618"/>
          </a:xfrm>
          <a:prstGeom prst="rect">
            <a:avLst/>
          </a:prstGeom>
          <a:noFill/>
        </p:spPr>
        <p:txBody>
          <a:bodyPr wrap="square" lIns="91406" tIns="45701" rIns="91406" bIns="45701" rtlCol="0">
            <a:spAutoFit/>
          </a:bodyPr>
          <a:lstStyle/>
          <a:p>
            <a:pPr marR="0" lvl="0" algn="just">
              <a:spcBef>
                <a:spcPts val="0"/>
              </a:spcBef>
              <a:spcAft>
                <a:spcPts val="0"/>
              </a:spcAft>
            </a:pPr>
            <a:r>
              <a:rPr lang="en-US" sz="1800" dirty="0">
                <a:solidFill>
                  <a:srgbClr val="2C318D"/>
                </a:solidFill>
                <a:latin typeface="Arial" panose="020B0604020202020204" pitchFamily="34" charset="0"/>
              </a:rPr>
              <a:t>Ensuring that all persons in protected classes are afforded equitable access to community assets is an important consideration in planning and funding proposed projects.</a:t>
            </a:r>
          </a:p>
          <a:p>
            <a:pPr marR="0" lvl="0" algn="just">
              <a:spcBef>
                <a:spcPts val="0"/>
              </a:spcBef>
              <a:spcAft>
                <a:spcPts val="0"/>
              </a:spcAft>
            </a:pPr>
            <a:endParaRPr lang="en-US" sz="1800" dirty="0">
              <a:solidFill>
                <a:srgbClr val="2C318D"/>
              </a:solidFill>
              <a:latin typeface="Arial" panose="020B0604020202020204" pitchFamily="34" charset="0"/>
            </a:endParaRPr>
          </a:p>
          <a:p>
            <a:pPr marL="285750" marR="0" lvl="0" indent="-285750" algn="just">
              <a:spcBef>
                <a:spcPts val="0"/>
              </a:spcBef>
              <a:spcAft>
                <a:spcPts val="0"/>
              </a:spcAft>
              <a:buFont typeface="Arial" panose="020B0604020202020204" pitchFamily="34" charset="0"/>
              <a:buChar char="•"/>
            </a:pPr>
            <a:r>
              <a:rPr lang="en-US" sz="1600" dirty="0">
                <a:solidFill>
                  <a:srgbClr val="2C318D"/>
                </a:solidFill>
                <a:latin typeface="Arial" panose="020B0604020202020204" pitchFamily="34" charset="0"/>
              </a:rPr>
              <a:t>Denying access could result in formal complaints and even litigation.</a:t>
            </a:r>
          </a:p>
          <a:p>
            <a:pPr marL="285750" marR="0" lvl="0" indent="-285750" algn="just">
              <a:spcBef>
                <a:spcPts val="0"/>
              </a:spcBef>
              <a:spcAft>
                <a:spcPts val="0"/>
              </a:spcAft>
              <a:buFont typeface="Arial" panose="020B0604020202020204" pitchFamily="34" charset="0"/>
              <a:buChar char="•"/>
            </a:pPr>
            <a:endParaRPr lang="en-US" sz="1600" dirty="0">
              <a:solidFill>
                <a:srgbClr val="2C318D"/>
              </a:solidFill>
              <a:latin typeface="Arial" panose="020B0604020202020204" pitchFamily="34" charset="0"/>
            </a:endParaRPr>
          </a:p>
          <a:p>
            <a:pPr marL="285750" marR="0" lvl="0" indent="-285750" algn="just">
              <a:spcBef>
                <a:spcPts val="0"/>
              </a:spcBef>
              <a:spcAft>
                <a:spcPts val="0"/>
              </a:spcAft>
              <a:buFont typeface="Arial" panose="020B0604020202020204" pitchFamily="34" charset="0"/>
              <a:buChar char="•"/>
            </a:pPr>
            <a:r>
              <a:rPr lang="en-US" sz="1600" dirty="0">
                <a:solidFill>
                  <a:srgbClr val="2C318D"/>
                </a:solidFill>
                <a:latin typeface="Arial" panose="020B0604020202020204" pitchFamily="34" charset="0"/>
              </a:rPr>
              <a:t>In 2008, a jury in Ohio awarded the residents of Coal Run, an unincorporated community, nearly $11 million dollars for violations of the Fair Housing Act alleging denial of public water service on the basis of race.</a:t>
            </a:r>
          </a:p>
        </p:txBody>
      </p:sp>
      <p:pic>
        <p:nvPicPr>
          <p:cNvPr id="5" name="Picture 4">
            <a:extLst>
              <a:ext uri="{FF2B5EF4-FFF2-40B4-BE49-F238E27FC236}">
                <a16:creationId xmlns:a16="http://schemas.microsoft.com/office/drawing/2014/main" id="{3E1BE601-D20B-CBDB-6997-2902803B56F6}"/>
              </a:ext>
            </a:extLst>
          </p:cNvPr>
          <p:cNvPicPr>
            <a:picLocks noChangeAspect="1"/>
          </p:cNvPicPr>
          <p:nvPr/>
        </p:nvPicPr>
        <p:blipFill>
          <a:blip r:embed="rId4"/>
          <a:stretch>
            <a:fillRect/>
          </a:stretch>
        </p:blipFill>
        <p:spPr>
          <a:xfrm>
            <a:off x="2181724" y="3865941"/>
            <a:ext cx="3638058" cy="2745148"/>
          </a:xfrm>
          <a:prstGeom prst="rect">
            <a:avLst/>
          </a:prstGeom>
        </p:spPr>
      </p:pic>
    </p:spTree>
    <p:extLst>
      <p:ext uri="{BB962C8B-B14F-4D97-AF65-F5344CB8AC3E}">
        <p14:creationId xmlns:p14="http://schemas.microsoft.com/office/powerpoint/2010/main" val="280608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39538" y="0"/>
            <a:ext cx="77499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0" name="TextBox 9"/>
          <p:cNvSpPr txBox="1"/>
          <p:nvPr/>
        </p:nvSpPr>
        <p:spPr>
          <a:xfrm>
            <a:off x="879534" y="420493"/>
            <a:ext cx="6069939" cy="469666"/>
          </a:xfrm>
          <a:prstGeom prst="rect">
            <a:avLst/>
          </a:prstGeom>
          <a:noFill/>
        </p:spPr>
        <p:txBody>
          <a:bodyPr wrap="square" lIns="38405" tIns="19202" rIns="38405" bIns="19202" rtlCol="0">
            <a:spAutoFit/>
          </a:bodyPr>
          <a:lstStyle/>
          <a:p>
            <a:r>
              <a:rPr lang="en-US" sz="2800" dirty="0">
                <a:solidFill>
                  <a:schemeClr val="accent2"/>
                </a:solidFill>
                <a:ea typeface="Playfair Display" charset="0"/>
                <a:cs typeface="Playfair Display" charset="0"/>
              </a:rPr>
              <a:t>Legacy of the HCDA</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339047" y="1366463"/>
            <a:ext cx="7060820" cy="2246731"/>
          </a:xfrm>
          <a:prstGeom prst="rect">
            <a:avLst/>
          </a:prstGeom>
          <a:noFill/>
        </p:spPr>
        <p:txBody>
          <a:bodyPr wrap="square" lIns="91406" tIns="45701" rIns="91406" bIns="45701" rtlCol="0">
            <a:spAutoFit/>
          </a:bodyPr>
          <a:lstStyle/>
          <a:p>
            <a:pPr algn="l"/>
            <a:r>
              <a:rPr lang="en-US" sz="2000" b="0" i="0" u="none" strike="noStrike" baseline="0" dirty="0">
                <a:solidFill>
                  <a:srgbClr val="2C318D"/>
                </a:solidFill>
              </a:rPr>
              <a:t>Nearly 50 years ago on August 22, 1974, President Ford signed into law the Housing and Community Development Act (HCDA).  </a:t>
            </a:r>
          </a:p>
          <a:p>
            <a:pPr algn="l"/>
            <a:endParaRPr lang="en-US" sz="2000" dirty="0">
              <a:solidFill>
                <a:srgbClr val="2C318D"/>
              </a:solidFill>
            </a:endParaRPr>
          </a:p>
          <a:p>
            <a:pPr marL="342900" indent="-342900" algn="l">
              <a:buFont typeface="Arial" panose="020B0604020202020204" pitchFamily="34" charset="0"/>
              <a:buChar char="•"/>
            </a:pPr>
            <a:r>
              <a:rPr lang="en-US" sz="2000" dirty="0">
                <a:solidFill>
                  <a:srgbClr val="2C318D"/>
                </a:solidFill>
              </a:rPr>
              <a:t>Created the CDBG program.</a:t>
            </a:r>
          </a:p>
          <a:p>
            <a:pPr algn="l"/>
            <a:endParaRPr lang="en-US" sz="2000" dirty="0">
              <a:solidFill>
                <a:srgbClr val="2C318D"/>
              </a:solidFill>
            </a:endParaRPr>
          </a:p>
          <a:p>
            <a:pPr marL="342900" indent="-342900" algn="l">
              <a:buFont typeface="Arial" panose="020B0604020202020204" pitchFamily="34" charset="0"/>
              <a:buChar char="•"/>
            </a:pPr>
            <a:r>
              <a:rPr lang="en-US" sz="2000" dirty="0">
                <a:solidFill>
                  <a:srgbClr val="2C318D"/>
                </a:solidFill>
              </a:rPr>
              <a:t>Gave subgrantees/local governments greater control over what activities they could fund.</a:t>
            </a:r>
          </a:p>
        </p:txBody>
      </p:sp>
      <p:pic>
        <p:nvPicPr>
          <p:cNvPr id="5" name="Picture 4">
            <a:extLst>
              <a:ext uri="{FF2B5EF4-FFF2-40B4-BE49-F238E27FC236}">
                <a16:creationId xmlns:a16="http://schemas.microsoft.com/office/drawing/2014/main" id="{30981CEB-AC2E-51D3-1B34-A8491BA630F3}"/>
              </a:ext>
            </a:extLst>
          </p:cNvPr>
          <p:cNvPicPr>
            <a:picLocks noChangeAspect="1"/>
          </p:cNvPicPr>
          <p:nvPr/>
        </p:nvPicPr>
        <p:blipFill>
          <a:blip r:embed="rId4"/>
          <a:stretch>
            <a:fillRect/>
          </a:stretch>
        </p:blipFill>
        <p:spPr>
          <a:xfrm>
            <a:off x="2690051" y="3779032"/>
            <a:ext cx="2489841" cy="2610075"/>
          </a:xfrm>
          <a:prstGeom prst="rect">
            <a:avLst/>
          </a:prstGeom>
        </p:spPr>
      </p:pic>
    </p:spTree>
    <p:extLst>
      <p:ext uri="{BB962C8B-B14F-4D97-AF65-F5344CB8AC3E}">
        <p14:creationId xmlns:p14="http://schemas.microsoft.com/office/powerpoint/2010/main" val="351033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39538" y="0"/>
            <a:ext cx="77499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Tree>
    <p:extLst>
      <p:ext uri="{BB962C8B-B14F-4D97-AF65-F5344CB8AC3E}">
        <p14:creationId xmlns:p14="http://schemas.microsoft.com/office/powerpoint/2010/main" val="281876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28554" y="0"/>
            <a:ext cx="9144000"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grpSp>
        <p:nvGrpSpPr>
          <p:cNvPr id="3" name="Group 2"/>
          <p:cNvGrpSpPr/>
          <p:nvPr/>
        </p:nvGrpSpPr>
        <p:grpSpPr>
          <a:xfrm>
            <a:off x="114786" y="1607760"/>
            <a:ext cx="9029214" cy="4234292"/>
            <a:chOff x="3663794" y="7752333"/>
            <a:chExt cx="17057716" cy="6071313"/>
          </a:xfrm>
        </p:grpSpPr>
        <p:sp>
          <p:nvSpPr>
            <p:cNvPr id="10" name="TextBox 9"/>
            <p:cNvSpPr txBox="1"/>
            <p:nvPr/>
          </p:nvSpPr>
          <p:spPr>
            <a:xfrm>
              <a:off x="5502294" y="7752333"/>
              <a:ext cx="13163860" cy="1014998"/>
            </a:xfrm>
            <a:prstGeom prst="rect">
              <a:avLst/>
            </a:prstGeom>
            <a:noFill/>
          </p:spPr>
          <p:txBody>
            <a:bodyPr wrap="square" rtlCol="0">
              <a:spAutoFit/>
            </a:bodyPr>
            <a:lstStyle/>
            <a:p>
              <a:pPr algn="ctr"/>
              <a:r>
                <a:rPr lang="en-US" sz="4000" dirty="0">
                  <a:solidFill>
                    <a:schemeClr val="bg1"/>
                  </a:solidFill>
                  <a:ea typeface="Playfair Display" charset="0"/>
                  <a:cs typeface="Playfair Display" charset="0"/>
                </a:rPr>
                <a:t>Question or Comments</a:t>
              </a:r>
            </a:p>
          </p:txBody>
        </p:sp>
        <p:sp>
          <p:nvSpPr>
            <p:cNvPr id="7" name="Rectangle 6"/>
            <p:cNvSpPr/>
            <p:nvPr/>
          </p:nvSpPr>
          <p:spPr>
            <a:xfrm>
              <a:off x="3663794" y="13719735"/>
              <a:ext cx="17057716" cy="10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3" name="Rectangle 12"/>
          <p:cNvSpPr/>
          <p:nvPr/>
        </p:nvSpPr>
        <p:spPr>
          <a:xfrm>
            <a:off x="-1" y="5702969"/>
            <a:ext cx="9144001" cy="115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r>
              <a:rPr lang="en-US" dirty="0"/>
              <a:t>https://www.nhaustin.com/training-and-certifications/course-outline/id/1000401014/c/adobe-indesign-cc-part-1</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6020" y="5212559"/>
            <a:ext cx="4809068" cy="1549589"/>
          </a:xfrm>
          <a:prstGeom prst="rect">
            <a:avLst/>
          </a:prstGeom>
        </p:spPr>
      </p:pic>
    </p:spTree>
    <p:extLst>
      <p:ext uri="{BB962C8B-B14F-4D97-AF65-F5344CB8AC3E}">
        <p14:creationId xmlns:p14="http://schemas.microsoft.com/office/powerpoint/2010/main" val="157490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915062" y="261480"/>
            <a:ext cx="6656170" cy="68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marR="0" algn="just">
              <a:spcBef>
                <a:spcPts val="0"/>
              </a:spcBef>
              <a:spcAft>
                <a:spcPts val="0"/>
              </a:spcAft>
            </a:pPr>
            <a:r>
              <a:rPr lang="en-US" sz="3200" dirty="0">
                <a:solidFill>
                  <a:schemeClr val="accent2"/>
                </a:solidFill>
              </a:rPr>
              <a:t>Fair Housing Act of 1968</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282035" y="1310481"/>
            <a:ext cx="7117832" cy="4651171"/>
          </a:xfrm>
          <a:prstGeom prst="rect">
            <a:avLst/>
          </a:prstGeom>
          <a:noFill/>
        </p:spPr>
        <p:txBody>
          <a:bodyPr wrap="square" lIns="91406" tIns="45701" rIns="91406" bIns="45701" rtlCol="0">
            <a:spAutoFit/>
          </a:bodyPr>
          <a:lstStyle/>
          <a:p>
            <a:pPr marR="0" algn="just">
              <a:spcBef>
                <a:spcPts val="0"/>
              </a:spcBef>
              <a:spcAft>
                <a:spcPts val="0"/>
              </a:spcAft>
            </a:pPr>
            <a:r>
              <a:rPr lang="en-US" sz="2800" dirty="0">
                <a:solidFill>
                  <a:srgbClr val="2C318D"/>
                </a:solidFill>
              </a:rPr>
              <a:t>President Johnson signed into law the Fair Housing Act on April 11, 1968.</a:t>
            </a:r>
          </a:p>
          <a:p>
            <a:pPr marR="0" algn="just">
              <a:spcBef>
                <a:spcPts val="0"/>
              </a:spcBef>
              <a:spcAft>
                <a:spcPts val="0"/>
              </a:spcAft>
            </a:pPr>
            <a:endParaRPr lang="en-US" sz="2800" dirty="0">
              <a:solidFill>
                <a:srgbClr val="2C318D"/>
              </a:solidFill>
            </a:endParaRPr>
          </a:p>
          <a:p>
            <a:pPr marL="841171" lvl="1" indent="-457200" algn="just">
              <a:buFont typeface="Arial" panose="020B0604020202020204" pitchFamily="34" charset="0"/>
              <a:buChar char="•"/>
            </a:pPr>
            <a:r>
              <a:rPr lang="en-US" sz="2000" dirty="0">
                <a:solidFill>
                  <a:srgbClr val="2C318D"/>
                </a:solidFill>
              </a:rPr>
              <a:t>The 1968 Act prohibits discrimination concerning the sale, rental, and financing of housing based on five protected classes.</a:t>
            </a:r>
          </a:p>
          <a:p>
            <a:pPr lvl="1" algn="just"/>
            <a:endParaRPr lang="en-US" sz="2000" dirty="0">
              <a:solidFill>
                <a:srgbClr val="2C318D"/>
              </a:solidFill>
            </a:endParaRPr>
          </a:p>
          <a:p>
            <a:pPr marL="1225142" lvl="2" indent="-457200" algn="just">
              <a:buFont typeface="Arial" panose="020B0604020202020204" pitchFamily="34" charset="0"/>
              <a:buChar char="•"/>
            </a:pPr>
            <a:r>
              <a:rPr lang="en-US" sz="2000" dirty="0">
                <a:solidFill>
                  <a:srgbClr val="2C318D"/>
                </a:solidFill>
              </a:rPr>
              <a:t>Race</a:t>
            </a:r>
          </a:p>
          <a:p>
            <a:pPr marL="1225142" lvl="2" indent="-457200" algn="just">
              <a:buFont typeface="Arial" panose="020B0604020202020204" pitchFamily="34" charset="0"/>
              <a:buChar char="•"/>
            </a:pPr>
            <a:r>
              <a:rPr lang="en-US" sz="2000" dirty="0">
                <a:solidFill>
                  <a:srgbClr val="2C318D"/>
                </a:solidFill>
              </a:rPr>
              <a:t>Color</a:t>
            </a:r>
          </a:p>
          <a:p>
            <a:pPr marL="1225142" lvl="2" indent="-457200" algn="just">
              <a:buFont typeface="Arial" panose="020B0604020202020204" pitchFamily="34" charset="0"/>
              <a:buChar char="•"/>
            </a:pPr>
            <a:r>
              <a:rPr lang="en-US" sz="2000" dirty="0">
                <a:solidFill>
                  <a:srgbClr val="2C318D"/>
                </a:solidFill>
              </a:rPr>
              <a:t>National Origin</a:t>
            </a:r>
          </a:p>
          <a:p>
            <a:pPr marL="1225142" lvl="2" indent="-457200" algn="just">
              <a:buFont typeface="Arial" panose="020B0604020202020204" pitchFamily="34" charset="0"/>
              <a:buChar char="•"/>
            </a:pPr>
            <a:r>
              <a:rPr lang="en-US" sz="2000" dirty="0">
                <a:solidFill>
                  <a:srgbClr val="2C318D"/>
                </a:solidFill>
              </a:rPr>
              <a:t>Religion</a:t>
            </a:r>
          </a:p>
          <a:p>
            <a:pPr marL="1225142" lvl="2" indent="-457200" algn="just">
              <a:buFont typeface="Arial" panose="020B0604020202020204" pitchFamily="34" charset="0"/>
              <a:buChar char="•"/>
            </a:pPr>
            <a:r>
              <a:rPr lang="en-US" sz="2000" dirty="0">
                <a:solidFill>
                  <a:srgbClr val="2C318D"/>
                </a:solidFill>
              </a:rPr>
              <a:t>Sex</a:t>
            </a:r>
          </a:p>
          <a:p>
            <a:pPr lvl="1" algn="just"/>
            <a:endParaRPr lang="en-US" sz="2000" dirty="0">
              <a:solidFill>
                <a:srgbClr val="2C318D"/>
              </a:solidFill>
            </a:endParaRPr>
          </a:p>
          <a:p>
            <a:pPr marL="0" marR="0" algn="just">
              <a:lnSpc>
                <a:spcPts val="14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421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39538" y="0"/>
            <a:ext cx="7749930" cy="109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954601" y="324542"/>
            <a:ext cx="6069939" cy="469666"/>
          </a:xfrm>
          <a:prstGeom prst="rect">
            <a:avLst/>
          </a:prstGeom>
          <a:noFill/>
        </p:spPr>
        <p:txBody>
          <a:bodyPr wrap="square" lIns="38405" tIns="19202" rIns="38405" bIns="19202" rtlCol="0">
            <a:spAutoFit/>
          </a:bodyPr>
          <a:lstStyle/>
          <a:p>
            <a:r>
              <a:rPr lang="en-US" sz="2800" dirty="0">
                <a:solidFill>
                  <a:schemeClr val="accent2"/>
                </a:solidFill>
                <a:latin typeface="Calibri" panose="020F0502020204030204" pitchFamily="34" charset="0"/>
                <a:ea typeface="Playfair Display" charset="0"/>
                <a:cs typeface="Calibri" panose="020F0502020204030204" pitchFamily="34" charset="0"/>
              </a:rPr>
              <a:t>Fair Housing Amendments Act, 1988</a:t>
            </a:r>
          </a:p>
        </p:txBody>
      </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282035" y="1310481"/>
            <a:ext cx="7117832" cy="280744"/>
          </a:xfrm>
          <a:prstGeom prst="rect">
            <a:avLst/>
          </a:prstGeom>
          <a:noFill/>
        </p:spPr>
        <p:txBody>
          <a:bodyPr wrap="square" lIns="91406" tIns="45701" rIns="91406" bIns="45701" rtlCol="0">
            <a:spAutoFit/>
          </a:bodyPr>
          <a:lstStyle/>
          <a:p>
            <a:pPr marL="0" marR="0" algn="just">
              <a:lnSpc>
                <a:spcPts val="14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F790B73-FE42-9DC9-296F-C819509A66D4}"/>
              </a:ext>
            </a:extLst>
          </p:cNvPr>
          <p:cNvSpPr txBox="1"/>
          <p:nvPr/>
        </p:nvSpPr>
        <p:spPr>
          <a:xfrm>
            <a:off x="374904" y="1920240"/>
            <a:ext cx="6649636" cy="2985433"/>
          </a:xfrm>
          <a:prstGeom prst="rect">
            <a:avLst/>
          </a:prstGeom>
          <a:noFill/>
        </p:spPr>
        <p:txBody>
          <a:bodyPr wrap="square" rtlCol="0">
            <a:spAutoFit/>
          </a:bodyPr>
          <a:lstStyle/>
          <a:p>
            <a:r>
              <a:rPr lang="en-US" sz="2400" dirty="0">
                <a:solidFill>
                  <a:srgbClr val="2C318D"/>
                </a:solidFill>
              </a:rPr>
              <a:t>Twenty years later, President Reagan signed into law an amendment to the </a:t>
            </a:r>
            <a:r>
              <a:rPr lang="en-US" sz="2400">
                <a:solidFill>
                  <a:srgbClr val="2C318D"/>
                </a:solidFill>
              </a:rPr>
              <a:t>original Act, </a:t>
            </a:r>
            <a:r>
              <a:rPr lang="en-US" sz="2400" dirty="0">
                <a:solidFill>
                  <a:srgbClr val="2C318D"/>
                </a:solidFill>
              </a:rPr>
              <a:t>which added two additional protected classes.</a:t>
            </a:r>
          </a:p>
          <a:p>
            <a:endParaRPr lang="en-US" sz="2800" dirty="0">
              <a:solidFill>
                <a:srgbClr val="2C318D"/>
              </a:solidFill>
            </a:endParaRPr>
          </a:p>
          <a:p>
            <a:pPr marL="841171" lvl="1" indent="-457200">
              <a:buFont typeface="Arial" panose="020B0604020202020204" pitchFamily="34" charset="0"/>
              <a:buChar char="•"/>
            </a:pPr>
            <a:r>
              <a:rPr lang="en-US" sz="2000" dirty="0">
                <a:solidFill>
                  <a:srgbClr val="2C318D"/>
                </a:solidFill>
              </a:rPr>
              <a:t>Disability</a:t>
            </a:r>
          </a:p>
          <a:p>
            <a:pPr marL="841171" lvl="1" indent="-457200">
              <a:buFont typeface="Arial" panose="020B0604020202020204" pitchFamily="34" charset="0"/>
              <a:buChar char="•"/>
            </a:pPr>
            <a:r>
              <a:rPr lang="en-US" sz="2000" dirty="0">
                <a:solidFill>
                  <a:srgbClr val="2C318D"/>
                </a:solidFill>
              </a:rPr>
              <a:t>Familial Status</a:t>
            </a:r>
          </a:p>
          <a:p>
            <a:pPr marL="457200" indent="-457200">
              <a:buFont typeface="Arial" panose="020B0604020202020204" pitchFamily="34" charset="0"/>
              <a:buChar char="•"/>
            </a:pPr>
            <a:endParaRPr lang="en-US" sz="2000" dirty="0">
              <a:solidFill>
                <a:srgbClr val="2C318D"/>
              </a:solidFill>
            </a:endParaRPr>
          </a:p>
          <a:p>
            <a:endParaRPr lang="en-US" sz="2800" dirty="0">
              <a:solidFill>
                <a:srgbClr val="2C318D"/>
              </a:solidFill>
            </a:endParaRPr>
          </a:p>
        </p:txBody>
      </p:sp>
    </p:spTree>
    <p:extLst>
      <p:ext uri="{BB962C8B-B14F-4D97-AF65-F5344CB8AC3E}">
        <p14:creationId xmlns:p14="http://schemas.microsoft.com/office/powerpoint/2010/main" val="85785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75067" y="92467"/>
            <a:ext cx="77499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915063" y="391204"/>
            <a:ext cx="6069939" cy="469666"/>
          </a:xfrm>
          <a:prstGeom prst="rect">
            <a:avLst/>
          </a:prstGeom>
          <a:noFill/>
        </p:spPr>
        <p:txBody>
          <a:bodyPr wrap="square" lIns="38405" tIns="19202" rIns="38405" bIns="19202" rtlCol="0">
            <a:spAutoFit/>
          </a:bodyPr>
          <a:lstStyle/>
          <a:p>
            <a:r>
              <a:rPr lang="en-US" sz="2800" dirty="0">
                <a:solidFill>
                  <a:schemeClr val="accent2"/>
                </a:solidFill>
                <a:latin typeface="Calibri" panose="020F0502020204030204" pitchFamily="34" charset="0"/>
                <a:ea typeface="Playfair Display" charset="0"/>
                <a:cs typeface="Calibri" panose="020F0502020204030204" pitchFamily="34" charset="0"/>
              </a:rPr>
              <a:t>Other Fair Housing Protections</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5" name="TextBox 4">
            <a:extLst>
              <a:ext uri="{FF2B5EF4-FFF2-40B4-BE49-F238E27FC236}">
                <a16:creationId xmlns:a16="http://schemas.microsoft.com/office/drawing/2014/main" id="{CC2AE53F-0F8E-28E0-666E-C0BAFE92C250}"/>
              </a:ext>
            </a:extLst>
          </p:cNvPr>
          <p:cNvSpPr txBox="1"/>
          <p:nvPr/>
        </p:nvSpPr>
        <p:spPr>
          <a:xfrm>
            <a:off x="321011" y="1479191"/>
            <a:ext cx="7097884" cy="5570756"/>
          </a:xfrm>
          <a:prstGeom prst="rect">
            <a:avLst/>
          </a:prstGeom>
          <a:noFill/>
        </p:spPr>
        <p:txBody>
          <a:bodyPr wrap="square" rtlCol="0">
            <a:spAutoFit/>
          </a:bodyPr>
          <a:lstStyle/>
          <a:p>
            <a:r>
              <a:rPr lang="en-US" sz="2400" dirty="0">
                <a:solidFill>
                  <a:srgbClr val="2C318D"/>
                </a:solidFill>
              </a:rPr>
              <a:t>Section 804 of the Act also prohibits discrimination against the seven protected classes in “the provision of services or facilities.”</a:t>
            </a:r>
          </a:p>
          <a:p>
            <a:endParaRPr lang="en-US" sz="2400" dirty="0">
              <a:solidFill>
                <a:srgbClr val="2C318D"/>
              </a:solidFill>
            </a:endParaRPr>
          </a:p>
          <a:p>
            <a:r>
              <a:rPr lang="en-US" sz="2400" dirty="0">
                <a:solidFill>
                  <a:srgbClr val="2C318D"/>
                </a:solidFill>
              </a:rPr>
              <a:t>Facilities and services could include access to benefits from federally assisted projects that provide:</a:t>
            </a:r>
          </a:p>
          <a:p>
            <a:endParaRPr lang="en-US" sz="2400" dirty="0">
              <a:solidFill>
                <a:srgbClr val="2C318D"/>
              </a:solidFill>
            </a:endParaRPr>
          </a:p>
          <a:p>
            <a:pPr marL="726871" lvl="1" indent="-342900">
              <a:buFont typeface="Arial" panose="020B0604020202020204" pitchFamily="34" charset="0"/>
              <a:buChar char="•"/>
            </a:pPr>
            <a:r>
              <a:rPr lang="en-US" sz="2000" dirty="0">
                <a:solidFill>
                  <a:srgbClr val="2C318D"/>
                </a:solidFill>
              </a:rPr>
              <a:t>Safe drinking water</a:t>
            </a:r>
          </a:p>
          <a:p>
            <a:pPr marL="726871" lvl="1" indent="-342900">
              <a:buFont typeface="Arial" panose="020B0604020202020204" pitchFamily="34" charset="0"/>
              <a:buChar char="•"/>
            </a:pPr>
            <a:r>
              <a:rPr lang="en-US" sz="2000" dirty="0">
                <a:solidFill>
                  <a:srgbClr val="2C318D"/>
                </a:solidFill>
              </a:rPr>
              <a:t>Sanitary sewer service</a:t>
            </a:r>
          </a:p>
          <a:p>
            <a:pPr marL="726871" lvl="1" indent="-342900">
              <a:buFont typeface="Arial" panose="020B0604020202020204" pitchFamily="34" charset="0"/>
              <a:buChar char="•"/>
            </a:pPr>
            <a:r>
              <a:rPr lang="en-US" sz="2000" dirty="0">
                <a:solidFill>
                  <a:srgbClr val="2C318D"/>
                </a:solidFill>
              </a:rPr>
              <a:t>Street improvements</a:t>
            </a:r>
          </a:p>
          <a:p>
            <a:pPr marL="726871" lvl="1" indent="-342900">
              <a:buFont typeface="Arial" panose="020B0604020202020204" pitchFamily="34" charset="0"/>
              <a:buChar char="•"/>
            </a:pPr>
            <a:r>
              <a:rPr lang="en-US" sz="2000" dirty="0">
                <a:solidFill>
                  <a:srgbClr val="2C318D"/>
                </a:solidFill>
              </a:rPr>
              <a:t>Fire safety </a:t>
            </a:r>
          </a:p>
          <a:p>
            <a:pPr marL="726871" lvl="1" indent="-342900">
              <a:buFont typeface="Arial" panose="020B0604020202020204" pitchFamily="34" charset="0"/>
              <a:buChar char="•"/>
            </a:pPr>
            <a:r>
              <a:rPr lang="en-US" sz="2000" dirty="0">
                <a:solidFill>
                  <a:srgbClr val="2C318D"/>
                </a:solidFill>
              </a:rPr>
              <a:t>Community centers</a:t>
            </a:r>
          </a:p>
          <a:p>
            <a:pPr marL="726871" lvl="1" indent="-342900">
              <a:buFont typeface="Arial" panose="020B0604020202020204" pitchFamily="34" charset="0"/>
              <a:buChar char="•"/>
            </a:pPr>
            <a:r>
              <a:rPr lang="en-US" sz="2000" dirty="0">
                <a:solidFill>
                  <a:srgbClr val="2C318D"/>
                </a:solidFill>
              </a:rPr>
              <a:t>Health care facilities</a:t>
            </a:r>
          </a:p>
          <a:p>
            <a:pPr marL="726871" lvl="1" indent="-342900">
              <a:buFont typeface="Arial" panose="020B0604020202020204" pitchFamily="34" charset="0"/>
              <a:buChar char="•"/>
            </a:pPr>
            <a:r>
              <a:rPr lang="en-US" sz="2000" dirty="0">
                <a:solidFill>
                  <a:srgbClr val="2C318D"/>
                </a:solidFill>
              </a:rPr>
              <a:t>ADA compliant ramps, sidewalks, and more…</a:t>
            </a:r>
          </a:p>
          <a:p>
            <a:pPr marL="726871" lvl="1" indent="-342900">
              <a:buFont typeface="Arial" panose="020B0604020202020204" pitchFamily="34" charset="0"/>
              <a:buChar char="•"/>
            </a:pPr>
            <a:endParaRPr lang="en-US" sz="2400" dirty="0">
              <a:solidFill>
                <a:srgbClr val="2C318D"/>
              </a:solidFill>
            </a:endParaRPr>
          </a:p>
          <a:p>
            <a:pPr marL="726871" lvl="1" indent="-342900">
              <a:buFont typeface="Arial" panose="020B0604020202020204" pitchFamily="34" charset="0"/>
              <a:buChar char="•"/>
            </a:pPr>
            <a:endParaRPr lang="en-US" sz="2400" dirty="0">
              <a:solidFill>
                <a:srgbClr val="2C318D"/>
              </a:solidFill>
            </a:endParaRPr>
          </a:p>
        </p:txBody>
      </p:sp>
    </p:spTree>
    <p:extLst>
      <p:ext uri="{BB962C8B-B14F-4D97-AF65-F5344CB8AC3E}">
        <p14:creationId xmlns:p14="http://schemas.microsoft.com/office/powerpoint/2010/main" val="274427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88503" y="1564849"/>
            <a:ext cx="7700965" cy="538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915061" y="409241"/>
            <a:ext cx="6069939" cy="408111"/>
          </a:xfrm>
          <a:prstGeom prst="rect">
            <a:avLst/>
          </a:prstGeom>
          <a:noFill/>
        </p:spPr>
        <p:txBody>
          <a:bodyPr wrap="square" lIns="38405" tIns="19202" rIns="38405" bIns="19202" rtlCol="0">
            <a:spAutoFit/>
          </a:bodyPr>
          <a:lstStyle/>
          <a:p>
            <a:r>
              <a:rPr lang="en-US" sz="2400" dirty="0">
                <a:solidFill>
                  <a:schemeClr val="accent2"/>
                </a:solidFill>
                <a:ea typeface="Playfair Display" charset="0"/>
                <a:cs typeface="Playfair Display" charset="0"/>
              </a:rPr>
              <a:t>Texas CDBG Program - Access to Community</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275539" y="1374642"/>
            <a:ext cx="6069939" cy="707848"/>
          </a:xfrm>
          <a:prstGeom prst="rect">
            <a:avLst/>
          </a:prstGeom>
          <a:noFill/>
        </p:spPr>
        <p:txBody>
          <a:bodyPr wrap="square" lIns="91406" tIns="45701" rIns="91406" bIns="45701" rtlCol="0">
            <a:spAutoFit/>
          </a:bodyPr>
          <a:lstStyle/>
          <a:p>
            <a:pPr>
              <a:spcAft>
                <a:spcPts val="1800"/>
              </a:spcAft>
            </a:pPr>
            <a:r>
              <a:rPr lang="en-US" sz="2000" dirty="0">
                <a:solidFill>
                  <a:srgbClr val="2C318D"/>
                </a:solidFill>
              </a:rPr>
              <a:t>Project by project the TxCDBG Program provides improved access to community assets.</a:t>
            </a:r>
          </a:p>
        </p:txBody>
      </p:sp>
      <p:pic>
        <p:nvPicPr>
          <p:cNvPr id="1026" name="Picture 2">
            <a:extLst>
              <a:ext uri="{FF2B5EF4-FFF2-40B4-BE49-F238E27FC236}">
                <a16:creationId xmlns:a16="http://schemas.microsoft.com/office/drawing/2014/main" id="{58FF92B0-31AC-6949-01CA-9B8D1768A6E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221115"/>
            <a:ext cx="7789468" cy="394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39538" y="0"/>
            <a:ext cx="77499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0" name="TextBox 9"/>
          <p:cNvSpPr txBox="1"/>
          <p:nvPr/>
        </p:nvSpPr>
        <p:spPr>
          <a:xfrm>
            <a:off x="956554" y="372360"/>
            <a:ext cx="6069939" cy="469666"/>
          </a:xfrm>
          <a:prstGeom prst="rect">
            <a:avLst/>
          </a:prstGeom>
          <a:noFill/>
        </p:spPr>
        <p:txBody>
          <a:bodyPr wrap="square" lIns="38405" tIns="19202" rIns="38405" bIns="19202" rtlCol="0">
            <a:spAutoFit/>
          </a:bodyPr>
          <a:lstStyle/>
          <a:p>
            <a:r>
              <a:rPr lang="en-US" sz="2800" dirty="0">
                <a:solidFill>
                  <a:schemeClr val="accent2"/>
                </a:solidFill>
                <a:ea typeface="Playfair Display" charset="0"/>
                <a:cs typeface="Playfair Display" charset="0"/>
              </a:rPr>
              <a:t>Access to Community</a:t>
            </a:r>
            <a:endParaRPr lang="en-US" sz="2800" b="1" dirty="0">
              <a:solidFill>
                <a:schemeClr val="accent2"/>
              </a:solidFill>
              <a:latin typeface="Playfair Display" charset="0"/>
              <a:ea typeface="Playfair Display" charset="0"/>
              <a:cs typeface="Playfair Display" charset="0"/>
            </a:endParaRP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17" name="TextBox 16"/>
          <p:cNvSpPr txBox="1"/>
          <p:nvPr/>
        </p:nvSpPr>
        <p:spPr>
          <a:xfrm>
            <a:off x="42864" y="1214386"/>
            <a:ext cx="7573994" cy="830958"/>
          </a:xfrm>
          <a:prstGeom prst="rect">
            <a:avLst/>
          </a:prstGeom>
          <a:noFill/>
        </p:spPr>
        <p:txBody>
          <a:bodyPr wrap="square" lIns="91406" tIns="45701" rIns="91406" bIns="45701" rtlCol="0">
            <a:spAutoFit/>
          </a:bodyPr>
          <a:lstStyle/>
          <a:p>
            <a:pPr marR="0" lvl="0">
              <a:spcBef>
                <a:spcPts val="0"/>
              </a:spcBef>
              <a:spcAft>
                <a:spcPts val="0"/>
              </a:spcAft>
            </a:pPr>
            <a:r>
              <a:rPr lang="en-US" sz="2400" dirty="0">
                <a:solidFill>
                  <a:srgbClr val="2C318D"/>
                </a:solidFill>
              </a:rPr>
              <a:t>Downtown Revitalization – ADA Compliant Ramps and Sidewalks</a:t>
            </a:r>
          </a:p>
        </p:txBody>
      </p:sp>
      <p:pic>
        <p:nvPicPr>
          <p:cNvPr id="2052" name="Picture 4">
            <a:extLst>
              <a:ext uri="{FF2B5EF4-FFF2-40B4-BE49-F238E27FC236}">
                <a16:creationId xmlns:a16="http://schemas.microsoft.com/office/drawing/2014/main" id="{3200937D-7AEE-2C14-D326-288B88B5464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1092" y="2298006"/>
            <a:ext cx="5999718" cy="44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9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75730" y="205112"/>
            <a:ext cx="7577798" cy="82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915726" y="416518"/>
            <a:ext cx="6069939" cy="469666"/>
          </a:xfrm>
          <a:prstGeom prst="rect">
            <a:avLst/>
          </a:prstGeom>
          <a:noFill/>
        </p:spPr>
        <p:txBody>
          <a:bodyPr wrap="square" lIns="38405" tIns="19202" rIns="38405" bIns="19202" rtlCol="0">
            <a:spAutoFit/>
          </a:bodyPr>
          <a:lstStyle/>
          <a:p>
            <a:r>
              <a:rPr lang="en-US" sz="2800" dirty="0">
                <a:solidFill>
                  <a:schemeClr val="accent2"/>
                </a:solidFill>
                <a:latin typeface="Calibri" panose="020F0502020204030204" pitchFamily="34" charset="0"/>
                <a:ea typeface="Playfair Display" charset="0"/>
                <a:cs typeface="Calibri" panose="020F0502020204030204" pitchFamily="34" charset="0"/>
              </a:rPr>
              <a:t>Access to Community</a:t>
            </a:r>
          </a:p>
        </p:txBody>
      </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4" name="TextBox 3">
            <a:extLst>
              <a:ext uri="{FF2B5EF4-FFF2-40B4-BE49-F238E27FC236}">
                <a16:creationId xmlns:a16="http://schemas.microsoft.com/office/drawing/2014/main" id="{F4A68236-62D3-E232-E5A6-193B96549900}"/>
              </a:ext>
            </a:extLst>
          </p:cNvPr>
          <p:cNvSpPr txBox="1"/>
          <p:nvPr/>
        </p:nvSpPr>
        <p:spPr>
          <a:xfrm>
            <a:off x="315939" y="1395907"/>
            <a:ext cx="7050024" cy="1692771"/>
          </a:xfrm>
          <a:prstGeom prst="rect">
            <a:avLst/>
          </a:prstGeom>
          <a:noFill/>
        </p:spPr>
        <p:txBody>
          <a:bodyPr wrap="square" rtlCol="0">
            <a:spAutoFit/>
          </a:bodyPr>
          <a:lstStyle/>
          <a:p>
            <a:pPr algn="l"/>
            <a:r>
              <a:rPr lang="en-US" sz="2800" b="0" i="0" u="none" strike="noStrike" baseline="0" dirty="0">
                <a:solidFill>
                  <a:srgbClr val="2C318D"/>
                </a:solidFill>
              </a:rPr>
              <a:t>Community Development – First-time Water Projects</a:t>
            </a:r>
          </a:p>
          <a:p>
            <a:pPr algn="l"/>
            <a:endParaRPr lang="en-US" sz="2800" b="0" i="0" u="none" strike="noStrike" baseline="0" dirty="0">
              <a:solidFill>
                <a:srgbClr val="2C318D"/>
              </a:solidFill>
            </a:endParaRPr>
          </a:p>
          <a:p>
            <a:r>
              <a:rPr lang="en-US" sz="2000" dirty="0">
                <a:solidFill>
                  <a:srgbClr val="2C318D"/>
                </a:solidFill>
              </a:rPr>
              <a:t>[INSERT PHOTO HERE]</a:t>
            </a:r>
          </a:p>
        </p:txBody>
      </p:sp>
    </p:spTree>
    <p:extLst>
      <p:ext uri="{BB962C8B-B14F-4D97-AF65-F5344CB8AC3E}">
        <p14:creationId xmlns:p14="http://schemas.microsoft.com/office/powerpoint/2010/main" val="12236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182880" y="175240"/>
            <a:ext cx="7556738" cy="908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0" name="TextBox 9"/>
          <p:cNvSpPr txBox="1"/>
          <p:nvPr/>
        </p:nvSpPr>
        <p:spPr>
          <a:xfrm>
            <a:off x="915061" y="397088"/>
            <a:ext cx="6069939" cy="469666"/>
          </a:xfrm>
          <a:prstGeom prst="rect">
            <a:avLst/>
          </a:prstGeom>
          <a:noFill/>
        </p:spPr>
        <p:txBody>
          <a:bodyPr wrap="square" lIns="38405" tIns="19202" rIns="38405" bIns="19202" rtlCol="0">
            <a:spAutoFit/>
          </a:bodyPr>
          <a:lstStyle/>
          <a:p>
            <a:r>
              <a:rPr lang="en-US" sz="2800" dirty="0">
                <a:solidFill>
                  <a:schemeClr val="accent2"/>
                </a:solidFill>
                <a:latin typeface="Calibri" panose="020F0502020204030204" pitchFamily="34" charset="0"/>
                <a:ea typeface="Playfair Display" charset="0"/>
                <a:cs typeface="Calibri" panose="020F0502020204030204" pitchFamily="34" charset="0"/>
              </a:rPr>
              <a:t>Access to Community</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4" name="TextBox 3">
            <a:extLst>
              <a:ext uri="{FF2B5EF4-FFF2-40B4-BE49-F238E27FC236}">
                <a16:creationId xmlns:a16="http://schemas.microsoft.com/office/drawing/2014/main" id="{358A305B-37C5-2CEF-E4A3-E2BDD60E7028}"/>
              </a:ext>
            </a:extLst>
          </p:cNvPr>
          <p:cNvSpPr txBox="1"/>
          <p:nvPr/>
        </p:nvSpPr>
        <p:spPr>
          <a:xfrm>
            <a:off x="449222" y="1569843"/>
            <a:ext cx="6801969" cy="954107"/>
          </a:xfrm>
          <a:prstGeom prst="rect">
            <a:avLst/>
          </a:prstGeom>
          <a:noFill/>
        </p:spPr>
        <p:txBody>
          <a:bodyPr wrap="square" rtlCol="0">
            <a:spAutoFit/>
          </a:bodyPr>
          <a:lstStyle/>
          <a:p>
            <a:r>
              <a:rPr lang="en-US" sz="2800" dirty="0">
                <a:solidFill>
                  <a:srgbClr val="2C318D"/>
                </a:solidFill>
              </a:rPr>
              <a:t>FAST Fund – Enhanced access to First Responder Services</a:t>
            </a:r>
            <a:endParaRPr lang="en-US" sz="2000" dirty="0">
              <a:solidFill>
                <a:srgbClr val="2C318D"/>
              </a:solidFill>
            </a:endParaRPr>
          </a:p>
        </p:txBody>
      </p:sp>
      <p:pic>
        <p:nvPicPr>
          <p:cNvPr id="6" name="Picture 5">
            <a:extLst>
              <a:ext uri="{FF2B5EF4-FFF2-40B4-BE49-F238E27FC236}">
                <a16:creationId xmlns:a16="http://schemas.microsoft.com/office/drawing/2014/main" id="{78291D16-794A-9877-D037-7F6C9E807D38}"/>
              </a:ext>
            </a:extLst>
          </p:cNvPr>
          <p:cNvPicPr>
            <a:picLocks noChangeAspect="1"/>
          </p:cNvPicPr>
          <p:nvPr/>
        </p:nvPicPr>
        <p:blipFill>
          <a:blip r:embed="rId4"/>
          <a:stretch>
            <a:fillRect/>
          </a:stretch>
        </p:blipFill>
        <p:spPr>
          <a:xfrm>
            <a:off x="231637" y="2872223"/>
            <a:ext cx="7364752" cy="3282418"/>
          </a:xfrm>
          <a:prstGeom prst="rect">
            <a:avLst/>
          </a:prstGeom>
        </p:spPr>
      </p:pic>
    </p:spTree>
    <p:extLst>
      <p:ext uri="{BB962C8B-B14F-4D97-AF65-F5344CB8AC3E}">
        <p14:creationId xmlns:p14="http://schemas.microsoft.com/office/powerpoint/2010/main" val="171433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89468" y="0"/>
            <a:ext cx="1354532" cy="6858000"/>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Rectangle 1"/>
          <p:cNvSpPr/>
          <p:nvPr/>
        </p:nvSpPr>
        <p:spPr>
          <a:xfrm flipH="1">
            <a:off x="73152" y="163262"/>
            <a:ext cx="7642764" cy="86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0" name="TextBox 9"/>
          <p:cNvSpPr txBox="1"/>
          <p:nvPr/>
        </p:nvSpPr>
        <p:spPr>
          <a:xfrm>
            <a:off x="905692" y="388189"/>
            <a:ext cx="6069939" cy="469666"/>
          </a:xfrm>
          <a:prstGeom prst="rect">
            <a:avLst/>
          </a:prstGeom>
          <a:noFill/>
        </p:spPr>
        <p:txBody>
          <a:bodyPr wrap="square" lIns="38405" tIns="19202" rIns="38405" bIns="19202" rtlCol="0">
            <a:spAutoFit/>
          </a:bodyPr>
          <a:lstStyle/>
          <a:p>
            <a:r>
              <a:rPr lang="en-US" sz="2800" dirty="0">
                <a:solidFill>
                  <a:schemeClr val="accent2"/>
                </a:solidFill>
                <a:latin typeface="Calibri" panose="020F0502020204030204" pitchFamily="34" charset="0"/>
                <a:ea typeface="Playfair Display" charset="0"/>
                <a:cs typeface="Calibri" panose="020F0502020204030204" pitchFamily="34" charset="0"/>
              </a:rPr>
              <a:t>Access to Community</a:t>
            </a:r>
          </a:p>
        </p:txBody>
      </p:sp>
      <p:grpSp>
        <p:nvGrpSpPr>
          <p:cNvPr id="3" name="Group 2"/>
          <p:cNvGrpSpPr/>
          <p:nvPr/>
        </p:nvGrpSpPr>
        <p:grpSpPr>
          <a:xfrm>
            <a:off x="282035" y="1805616"/>
            <a:ext cx="5180698" cy="2306547"/>
            <a:chOff x="751897" y="4484466"/>
            <a:chExt cx="13811597" cy="4613094"/>
          </a:xfrm>
        </p:grpSpPr>
        <p:sp>
          <p:nvSpPr>
            <p:cNvPr id="12" name="Subtitle 2"/>
            <p:cNvSpPr txBox="1">
              <a:spLocks/>
            </p:cNvSpPr>
            <p:nvPr/>
          </p:nvSpPr>
          <p:spPr>
            <a:xfrm>
              <a:off x="751897" y="8196776"/>
              <a:ext cx="12839410" cy="90078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06"/>
                </a:lnSpc>
              </a:pPr>
              <a:endParaRPr lang="en-US" dirty="0">
                <a:solidFill>
                  <a:schemeClr val="bg1"/>
                </a:solidFill>
                <a:latin typeface="Lato" charset="0"/>
                <a:ea typeface="Lato" charset="0"/>
                <a:cs typeface="Lato" charset="0"/>
              </a:endParaRPr>
            </a:p>
          </p:txBody>
        </p:sp>
        <p:sp>
          <p:nvSpPr>
            <p:cNvPr id="15" name="Rectangle 14"/>
            <p:cNvSpPr/>
            <p:nvPr/>
          </p:nvSpPr>
          <p:spPr>
            <a:xfrm>
              <a:off x="855807" y="4484466"/>
              <a:ext cx="13707687" cy="830997"/>
            </a:xfrm>
            <a:prstGeom prst="rect">
              <a:avLst/>
            </a:prstGeom>
          </p:spPr>
          <p:txBody>
            <a:bodyPr wrap="square">
              <a:spAutoFit/>
            </a:bodyPr>
            <a:lstStyle/>
            <a:p>
              <a:endParaRPr lang="en-US" sz="2000" dirty="0">
                <a:latin typeface="Lato" charset="0"/>
                <a:ea typeface="Lato" charset="0"/>
                <a:cs typeface="Lato" charset="0"/>
              </a:endParaRPr>
            </a:p>
          </p:txBody>
        </p:sp>
      </p:grpSp>
      <p:sp>
        <p:nvSpPr>
          <p:cNvPr id="13" name="Rectangle 12"/>
          <p:cNvSpPr/>
          <p:nvPr/>
        </p:nvSpPr>
        <p:spPr>
          <a:xfrm>
            <a:off x="0" y="1098139"/>
            <a:ext cx="3840951" cy="56369"/>
          </a:xfrm>
          <a:prstGeom prst="rect">
            <a:avLst/>
          </a:prstGeom>
          <a:solidFill>
            <a:srgbClr val="2C318D"/>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endParaRPr lang="en-US">
              <a:solidFill>
                <a:schemeClr val="accent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16" y="219631"/>
            <a:ext cx="931679" cy="863989"/>
          </a:xfrm>
          <a:prstGeom prst="rect">
            <a:avLst/>
          </a:prstGeom>
        </p:spPr>
      </p:pic>
      <p:sp>
        <p:nvSpPr>
          <p:cNvPr id="4" name="TextBox 3">
            <a:extLst>
              <a:ext uri="{FF2B5EF4-FFF2-40B4-BE49-F238E27FC236}">
                <a16:creationId xmlns:a16="http://schemas.microsoft.com/office/drawing/2014/main" id="{EEFCCDE7-6B04-CC07-DFB9-6519999A0E38}"/>
              </a:ext>
            </a:extLst>
          </p:cNvPr>
          <p:cNvSpPr txBox="1"/>
          <p:nvPr/>
        </p:nvSpPr>
        <p:spPr>
          <a:xfrm>
            <a:off x="189036" y="1509014"/>
            <a:ext cx="7437249" cy="523220"/>
          </a:xfrm>
          <a:prstGeom prst="rect">
            <a:avLst/>
          </a:prstGeom>
          <a:noFill/>
        </p:spPr>
        <p:txBody>
          <a:bodyPr wrap="square" rtlCol="0">
            <a:spAutoFit/>
          </a:bodyPr>
          <a:lstStyle/>
          <a:p>
            <a:r>
              <a:rPr lang="en-US" sz="2800" dirty="0">
                <a:solidFill>
                  <a:srgbClr val="2C318D"/>
                </a:solidFill>
              </a:rPr>
              <a:t>Community Development – Senior Center</a:t>
            </a:r>
            <a:endParaRPr lang="en-US" sz="2000" dirty="0">
              <a:solidFill>
                <a:srgbClr val="2C318D"/>
              </a:solidFill>
            </a:endParaRPr>
          </a:p>
        </p:txBody>
      </p:sp>
      <p:pic>
        <p:nvPicPr>
          <p:cNvPr id="3074" name="Picture 2">
            <a:extLst>
              <a:ext uri="{FF2B5EF4-FFF2-40B4-BE49-F238E27FC236}">
                <a16:creationId xmlns:a16="http://schemas.microsoft.com/office/drawing/2014/main" id="{7304CA27-C5F6-840D-CFE3-8EFA9B7FAE4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9539" y="2221115"/>
            <a:ext cx="5622824" cy="414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46549"/>
      </p:ext>
    </p:extLst>
  </p:cSld>
  <p:clrMapOvr>
    <a:masterClrMapping/>
  </p:clrMapOvr>
</p:sld>
</file>

<file path=ppt/theme/theme1.xml><?xml version="1.0" encoding="utf-8"?>
<a:theme xmlns:a="http://schemas.openxmlformats.org/drawingml/2006/main" name="Office Theme">
  <a:themeElements>
    <a:clrScheme name="Custom 16">
      <a:dk1>
        <a:srgbClr val="7F7F7F"/>
      </a:dk1>
      <a:lt1>
        <a:srgbClr val="FFFFFF"/>
      </a:lt1>
      <a:dk2>
        <a:srgbClr val="000000"/>
      </a:dk2>
      <a:lt2>
        <a:srgbClr val="FFFFFF"/>
      </a:lt2>
      <a:accent1>
        <a:srgbClr val="334366"/>
      </a:accent1>
      <a:accent2>
        <a:srgbClr val="BF994A"/>
      </a:accent2>
      <a:accent3>
        <a:srgbClr val="F3F6F6"/>
      </a:accent3>
      <a:accent4>
        <a:srgbClr val="363E48"/>
      </a:accent4>
      <a:accent5>
        <a:srgbClr val="FBFFFF"/>
      </a:accent5>
      <a:accent6>
        <a:srgbClr val="91969B"/>
      </a:accent6>
      <a:hlink>
        <a:srgbClr val="4B5050"/>
      </a:hlink>
      <a:folHlink>
        <a:srgbClr val="19BB9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719</Words>
  <Application>Microsoft Office PowerPoint</Application>
  <PresentationFormat>On-screen Show (4:3)</PresentationFormat>
  <Paragraphs>76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vt:lpstr>
      <vt:lpstr>Lato</vt:lpstr>
      <vt:lpstr>Lato Regular</vt:lpstr>
      <vt:lpstr>Playfair Display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2023-01-19T22:44:22Z</dcterms:created>
  <dcterms:modified xsi:type="dcterms:W3CDTF">2024-01-17T23:42:44Z</dcterms:modified>
</cp:coreProperties>
</file>